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C2E10E-1230-41A8-B1BC-70784BF8A2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87CD79-2AFC-4820-B7DA-1DD685BC80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338F4C-07D3-494A-B728-823DAE0F7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83BF7E-FC7A-45CE-BC00-2467895D2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16FB6F-5728-4F91-9FAA-82B99B271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2126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023C80-69D0-48DE-99F4-1C66E703E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E76B17-ECE9-486B-851A-89B4AF693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5C3DBC-E934-44B3-9508-9E9DF4F0C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E3E159-D710-451E-827A-D815FF9C2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E32A7D-4B85-47B4-8724-72C439E3B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383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134C623-A5E4-4740-B84B-94BCC031C8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5872E99-A46F-40BF-9DC5-DB2DDEB5F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F7FD21-3F43-4622-B520-A2329B6D5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55EFBB-6668-4FD3-A937-889B43583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88203D-B370-4143-8DD6-B5D632ECE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95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08ABE2-D3FE-4E64-8D4D-D941C3DEF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5AB80F-8669-43DE-B7A0-C9B744A75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18CA51-CDC6-4172-809B-66D28D37A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8AAF4E-F9DC-4E09-B6E4-40F5D47BD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080DBD-D2A5-4F22-9AB3-1EDE01C0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2229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7B890F-7924-4839-9507-FF5F50C76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5C9E51E-4FF4-48A1-A10A-9E22EF9E1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B3BD1A-DF0D-4EE0-AA2B-DF99E288A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BB3781-3F42-4FAD-81D7-9E5A07EA8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711897-400A-4F14-9515-A91FBC5B8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0411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6535D1-B17B-4B64-B89B-3C9E63A63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475BE7-478E-45C9-AAA7-AC78CABE7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BD1B643-D291-40D2-B829-745E8F1897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18F55D-8860-405E-B978-EEB13FD4E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67D31C-22DE-4A5B-A6A4-48F326F95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223188-EC31-4A75-92A0-A0FE916DB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352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AC0865-241B-44F1-9F8E-C8EB0BAFC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D4F426-BD19-477B-A978-C13F5AB84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F9F873-9B80-4FDC-8539-E0CD5B937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45F574D-C635-4445-9CC5-5C121524BA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73F519F-68AD-4523-BC3C-2070DDB076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9B13487-0880-442B-8482-E01F92A23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264EF0D-0CDC-4E40-B20F-7ED2086CF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77BB124-685F-4C0F-9F57-3C7D22BB3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4153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A860AF-26DE-4BD6-B8FD-437FE21CD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2A7B85E-9C65-4F52-A39D-7F52ACEF6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D95413A-3E8C-425A-AD53-C9165B035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F713789-1193-4199-B023-6ECDF81CD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969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3BE1C35-CBC8-466F-9378-77FD1E620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9C395B6-92F9-4E98-96CC-85E786143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223227C-E138-4D6F-9B7C-0E97C537A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280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1E7D97-F0F7-46EF-AD5F-3ED8A0F0B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12FA3B-012F-4E3C-B87B-328544E84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20E06B-8B31-4954-B72A-3FBAEE0FD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6A3AED-A516-4484-9F1D-6E89B3FA0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9F17CAA-CDD1-4F7E-954C-9140BDACB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1E99DA-3174-4239-839E-E7284E2E2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009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625B56-D3B5-4B66-BBA4-04F74B174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45C5C94-9BF5-4E10-B3A8-E70ADF884C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12615F-799F-4416-9246-D4C8A494BE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A948A6-1D53-4134-81D5-DC8724172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5FFE6CB-AF1D-4D7C-BCB4-F3D9D67B0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82297DB-0913-4725-9F10-3199EEAED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168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9266DF4-179B-4994-9493-C946258AD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7974BE-F930-42C7-9341-E2AE88596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BD9FAA-1D6C-4943-8882-EEFD64C157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73BC0-1B45-40CB-9891-F0472F0F2F19}" type="datetimeFigureOut">
              <a:rPr lang="zh-CN" altLang="en-US" smtClean="0"/>
              <a:t>2022/6/27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7D0D75-D62F-40AD-8CB6-2759BD52A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172EEB-7B90-4935-A3BD-C6B66616EF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2C7CD-360A-4C2E-B704-19A8437C18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248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j.net/events/wiki-grand-opening/how-to-help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imagej.net/plugins/tws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51329C-33AF-4BB6-9F30-3971DF1126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RUSH pipeline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67B754C-1ED0-48A3-8454-1842B8B7F4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/>
              <a:t>Mingrui</a:t>
            </a:r>
            <a:r>
              <a:rPr lang="en-US" altLang="zh-CN" dirty="0"/>
              <a:t> Wang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1804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F833BD1-C124-4665-943E-3394C1A614CD}"/>
              </a:ext>
            </a:extLst>
          </p:cNvPr>
          <p:cNvSpPr txBox="1"/>
          <p:nvPr/>
        </p:nvSpPr>
        <p:spPr>
          <a:xfrm>
            <a:off x="541569" y="233137"/>
            <a:ext cx="4690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关于调试：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13F57E3-E3D5-40B6-8C77-7B67B2C40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767" y="1032281"/>
            <a:ext cx="5405322" cy="20928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8485471-C3A1-4570-A08B-E2B10486BA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53"/>
          <a:stretch/>
        </p:blipFill>
        <p:spPr>
          <a:xfrm>
            <a:off x="451049" y="1727137"/>
            <a:ext cx="6667203" cy="131915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9B647BE-D993-47E6-B114-71B417F782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049" y="3145610"/>
            <a:ext cx="6220231" cy="205231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E85A647-1528-44BF-93D1-A3E2D30EE135}"/>
              </a:ext>
            </a:extLst>
          </p:cNvPr>
          <p:cNvSpPr txBox="1"/>
          <p:nvPr/>
        </p:nvSpPr>
        <p:spPr>
          <a:xfrm>
            <a:off x="552796" y="5274425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</a:t>
            </a:r>
            <a:r>
              <a:rPr lang="zh-CN" altLang="en-US" dirty="0"/>
              <a:t> </a:t>
            </a:r>
            <a:r>
              <a:rPr lang="en-US" altLang="zh-CN" dirty="0"/>
              <a:t>…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622212C-C152-4464-93B9-CFB961D629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556" y="5567264"/>
            <a:ext cx="4640496" cy="729221"/>
          </a:xfrm>
          <a:prstGeom prst="rect">
            <a:avLst/>
          </a:prstGeom>
        </p:spPr>
      </p:pic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102B52C9-B794-4A78-8401-DDEB9FF86ADD}"/>
              </a:ext>
            </a:extLst>
          </p:cNvPr>
          <p:cNvCxnSpPr/>
          <p:nvPr/>
        </p:nvCxnSpPr>
        <p:spPr>
          <a:xfrm>
            <a:off x="552796" y="3470564"/>
            <a:ext cx="47839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1E17D797-26F5-41EE-9CD0-B0473A59D46D}"/>
              </a:ext>
            </a:extLst>
          </p:cNvPr>
          <p:cNvCxnSpPr/>
          <p:nvPr/>
        </p:nvCxnSpPr>
        <p:spPr>
          <a:xfrm>
            <a:off x="488767" y="6266412"/>
            <a:ext cx="47839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1" name="图片 20">
            <a:extLst>
              <a:ext uri="{FF2B5EF4-FFF2-40B4-BE49-F238E27FC236}">
                <a16:creationId xmlns:a16="http://schemas.microsoft.com/office/drawing/2014/main" id="{4D3BFAB6-815B-489E-8598-24755298497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4772"/>
          <a:stretch/>
        </p:blipFill>
        <p:spPr>
          <a:xfrm>
            <a:off x="6311705" y="3182062"/>
            <a:ext cx="3882683" cy="769337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7DDC0575-BFB4-42FC-A63F-0BF9CBA2DA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9019"/>
          <a:stretch/>
        </p:blipFill>
        <p:spPr>
          <a:xfrm>
            <a:off x="6311705" y="5386313"/>
            <a:ext cx="4171878" cy="950998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D16E65AD-2678-4B27-A96E-4ED2B5B5B497}"/>
              </a:ext>
            </a:extLst>
          </p:cNvPr>
          <p:cNvSpPr txBox="1"/>
          <p:nvPr/>
        </p:nvSpPr>
        <p:spPr>
          <a:xfrm>
            <a:off x="6311705" y="4484190"/>
            <a:ext cx="169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</a:t>
            </a:r>
            <a:r>
              <a:rPr lang="zh-CN" altLang="en-US" dirty="0"/>
              <a:t> </a:t>
            </a:r>
            <a:r>
              <a:rPr lang="en-US" altLang="zh-CN" dirty="0"/>
              <a:t>…</a:t>
            </a:r>
            <a:endParaRPr lang="zh-CN" altLang="en-US" dirty="0"/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5F8823CC-3B29-489A-B74D-8536BCB891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1049" y="1332266"/>
            <a:ext cx="6849536" cy="326987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DBE2F90D-8A92-429F-94F9-5E8B575282A1}"/>
              </a:ext>
            </a:extLst>
          </p:cNvPr>
          <p:cNvSpPr txBox="1"/>
          <p:nvPr/>
        </p:nvSpPr>
        <p:spPr>
          <a:xfrm>
            <a:off x="8397644" y="1289921"/>
            <a:ext cx="2649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主输出文件夹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EF8B2CE-7190-4916-B72A-EDF01FE8E06F}"/>
              </a:ext>
            </a:extLst>
          </p:cNvPr>
          <p:cNvSpPr txBox="1"/>
          <p:nvPr/>
        </p:nvSpPr>
        <p:spPr>
          <a:xfrm>
            <a:off x="8397644" y="2051325"/>
            <a:ext cx="2649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3.</a:t>
            </a:r>
            <a:r>
              <a:rPr lang="zh-CN" altLang="en-US" dirty="0"/>
              <a:t>子输出文件夹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D2F1A4F2-33D8-44DD-8A02-AE6B9136CCF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6270"/>
          <a:stretch/>
        </p:blipFill>
        <p:spPr>
          <a:xfrm>
            <a:off x="552796" y="742522"/>
            <a:ext cx="3508078" cy="199058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3A2D4D2D-4279-45D4-B88E-9562A1946EC0}"/>
              </a:ext>
            </a:extLst>
          </p:cNvPr>
          <p:cNvSpPr txBox="1"/>
          <p:nvPr/>
        </p:nvSpPr>
        <p:spPr>
          <a:xfrm>
            <a:off x="8397644" y="572248"/>
            <a:ext cx="2649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代码文件路径下</a:t>
            </a:r>
          </a:p>
        </p:txBody>
      </p:sp>
    </p:spTree>
    <p:extLst>
      <p:ext uri="{BB962C8B-B14F-4D97-AF65-F5344CB8AC3E}">
        <p14:creationId xmlns:p14="http://schemas.microsoft.com/office/powerpoint/2010/main" val="4292551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15EA1FF-DFE3-4E23-BE14-74B867202279}"/>
              </a:ext>
            </a:extLst>
          </p:cNvPr>
          <p:cNvSpPr txBox="1"/>
          <p:nvPr/>
        </p:nvSpPr>
        <p:spPr>
          <a:xfrm>
            <a:off x="487679" y="375138"/>
            <a:ext cx="1008653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如果需要改参数：</a:t>
            </a:r>
            <a:endParaRPr lang="en-US" altLang="zh-CN" dirty="0"/>
          </a:p>
          <a:p>
            <a:r>
              <a:rPr lang="en-US" altLang="zh-CN" dirty="0"/>
              <a:t>1&gt;</a:t>
            </a:r>
            <a:r>
              <a:rPr lang="zh-CN" altLang="en-US" dirty="0"/>
              <a:t>改好参数以后，重新跑</a:t>
            </a:r>
            <a:r>
              <a:rPr lang="en-US" altLang="zh-CN" dirty="0" err="1"/>
              <a:t>main_global</a:t>
            </a:r>
            <a:r>
              <a:rPr lang="zh-CN" altLang="en-US" dirty="0"/>
              <a:t>，注意注释掉下面两行话；同时注意输出文件夹不要搞错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2&gt;</a:t>
            </a:r>
            <a:r>
              <a:rPr lang="zh-CN" altLang="en-US" dirty="0"/>
              <a:t>每一个</a:t>
            </a:r>
            <a:r>
              <a:rPr lang="en-US" altLang="zh-CN" dirty="0"/>
              <a:t>patch,</a:t>
            </a:r>
            <a:r>
              <a:rPr lang="zh-CN" altLang="en-US" dirty="0"/>
              <a:t>只需运行到如下断点位置</a:t>
            </a:r>
            <a:endParaRPr lang="en-US" altLang="zh-CN" dirty="0"/>
          </a:p>
          <a:p>
            <a:r>
              <a:rPr lang="en-US" altLang="zh-CN" dirty="0"/>
              <a:t>3&gt;</a:t>
            </a:r>
            <a:r>
              <a:rPr lang="zh-CN" altLang="en-US" dirty="0"/>
              <a:t>只须从需要重跑的地方开始跑即可，参数会自动</a:t>
            </a:r>
            <a:r>
              <a:rPr lang="en-US" altLang="zh-CN" dirty="0"/>
              <a:t>load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21B1C5F-6F14-41FA-8EC3-F2A3281D1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951" y="1025842"/>
            <a:ext cx="7500866" cy="114346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3BE4EBC-221F-4987-845E-0C3F8164C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51" y="2322726"/>
            <a:ext cx="7308606" cy="1716307"/>
          </a:xfrm>
          <a:prstGeom prst="rect">
            <a:avLst/>
          </a:prstGeom>
        </p:spPr>
      </p:pic>
      <p:sp>
        <p:nvSpPr>
          <p:cNvPr id="9" name="箭头: 下 8">
            <a:extLst>
              <a:ext uri="{FF2B5EF4-FFF2-40B4-BE49-F238E27FC236}">
                <a16:creationId xmlns:a16="http://schemas.microsoft.com/office/drawing/2014/main" id="{B59AD351-62CF-4C68-910C-9F1BA63333C6}"/>
              </a:ext>
            </a:extLst>
          </p:cNvPr>
          <p:cNvSpPr/>
          <p:nvPr/>
        </p:nvSpPr>
        <p:spPr>
          <a:xfrm rot="16200000">
            <a:off x="318868" y="1519311"/>
            <a:ext cx="316083" cy="1781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箭头: 下 9">
            <a:extLst>
              <a:ext uri="{FF2B5EF4-FFF2-40B4-BE49-F238E27FC236}">
                <a16:creationId xmlns:a16="http://schemas.microsoft.com/office/drawing/2014/main" id="{882C64FC-B094-4334-8486-FE6D857C70B3}"/>
              </a:ext>
            </a:extLst>
          </p:cNvPr>
          <p:cNvSpPr/>
          <p:nvPr/>
        </p:nvSpPr>
        <p:spPr>
          <a:xfrm rot="16200000">
            <a:off x="314178" y="2752579"/>
            <a:ext cx="316083" cy="1781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55C84F1-91AA-4C1E-A038-FB649973F84C}"/>
              </a:ext>
            </a:extLst>
          </p:cNvPr>
          <p:cNvSpPr/>
          <p:nvPr/>
        </p:nvSpPr>
        <p:spPr>
          <a:xfrm>
            <a:off x="1200443" y="1450365"/>
            <a:ext cx="5950634" cy="2311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F31484B-E6A1-40BC-9679-425F42CC1D5C}"/>
              </a:ext>
            </a:extLst>
          </p:cNvPr>
          <p:cNvSpPr/>
          <p:nvPr/>
        </p:nvSpPr>
        <p:spPr>
          <a:xfrm>
            <a:off x="1200443" y="2711767"/>
            <a:ext cx="6438314" cy="2311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4AB4BE7-759E-4D9C-BEA6-2CA9A882BE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7193" y="2169311"/>
            <a:ext cx="3545128" cy="4227221"/>
          </a:xfrm>
          <a:prstGeom prst="rect">
            <a:avLst/>
          </a:prstGeom>
        </p:spPr>
      </p:pic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E657CC7C-07CC-43AB-B1E2-EFF4603D5720}"/>
              </a:ext>
            </a:extLst>
          </p:cNvPr>
          <p:cNvCxnSpPr>
            <a:cxnSpLocks/>
          </p:cNvCxnSpPr>
          <p:nvPr/>
        </p:nvCxnSpPr>
        <p:spPr>
          <a:xfrm>
            <a:off x="4806462" y="4428074"/>
            <a:ext cx="3010486" cy="1902388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ACB63FFC-A598-444D-A8C6-1CD61E657606}"/>
              </a:ext>
            </a:extLst>
          </p:cNvPr>
          <p:cNvSpPr txBox="1"/>
          <p:nvPr/>
        </p:nvSpPr>
        <p:spPr>
          <a:xfrm>
            <a:off x="520505" y="5223803"/>
            <a:ext cx="5092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有三个参数不支持更改，也不需要更改</a:t>
            </a:r>
            <a:endParaRPr lang="en-US" altLang="zh-CN" dirty="0"/>
          </a:p>
          <a:p>
            <a:r>
              <a:rPr lang="en-US" altLang="zh-CN" dirty="0" err="1"/>
              <a:t>debg_param.maxframe</a:t>
            </a:r>
            <a:endParaRPr lang="en-US" altLang="zh-CN" dirty="0"/>
          </a:p>
          <a:p>
            <a:r>
              <a:rPr lang="en-US" altLang="zh-CN" dirty="0" err="1"/>
              <a:t>viddebg_param.maxframe</a:t>
            </a:r>
            <a:endParaRPr lang="en-US" altLang="zh-CN" dirty="0"/>
          </a:p>
          <a:p>
            <a:r>
              <a:rPr lang="en-US" altLang="zh-CN" dirty="0" err="1"/>
              <a:t>main_param.overlap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7379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B4F0650-8CB9-445A-ADCF-D59F66A6A70F}"/>
              </a:ext>
            </a:extLst>
          </p:cNvPr>
          <p:cNvSpPr txBox="1"/>
          <p:nvPr/>
        </p:nvSpPr>
        <p:spPr>
          <a:xfrm>
            <a:off x="482991" y="426944"/>
            <a:ext cx="95941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如果不需要改参数，从断掉的当前节往下跑即可（比如突然内存或显存不够用等）</a:t>
            </a:r>
            <a:endParaRPr lang="en-US" altLang="zh-CN" dirty="0"/>
          </a:p>
          <a:p>
            <a:r>
              <a:rPr lang="zh-CN" altLang="en-US" dirty="0"/>
              <a:t>建议</a:t>
            </a:r>
            <a:r>
              <a:rPr lang="en-US" altLang="zh-CN" dirty="0"/>
              <a:t>clear</a:t>
            </a:r>
            <a:r>
              <a:rPr lang="zh-CN" altLang="en-US" dirty="0"/>
              <a:t>之后，重新</a:t>
            </a:r>
            <a:r>
              <a:rPr lang="en-US" altLang="zh-CN" dirty="0"/>
              <a:t>load </a:t>
            </a:r>
            <a:r>
              <a:rPr lang="zh-CN" altLang="en-US" dirty="0"/>
              <a:t>参数，即重复</a:t>
            </a:r>
            <a:r>
              <a:rPr lang="en-US" altLang="zh-CN" dirty="0"/>
              <a:t>2&gt;</a:t>
            </a:r>
            <a:r>
              <a:rPr lang="zh-CN" altLang="en-US" dirty="0"/>
              <a:t>和</a:t>
            </a:r>
            <a:r>
              <a:rPr lang="en-US" altLang="zh-CN" dirty="0"/>
              <a:t>3&gt;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3622BE0-A50C-49D7-AF88-932B3518AE46}"/>
              </a:ext>
            </a:extLst>
          </p:cNvPr>
          <p:cNvSpPr txBox="1"/>
          <p:nvPr/>
        </p:nvSpPr>
        <p:spPr>
          <a:xfrm>
            <a:off x="482991" y="1397391"/>
            <a:ext cx="7160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依据我处理数据的经验，可能需要改动的参数有：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2FE671D-7727-4B44-9A05-96FDB70FF7C1}"/>
              </a:ext>
            </a:extLst>
          </p:cNvPr>
          <p:cNvSpPr txBox="1"/>
          <p:nvPr/>
        </p:nvSpPr>
        <p:spPr>
          <a:xfrm>
            <a:off x="482991" y="2051261"/>
            <a:ext cx="740898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realign_param.center_X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4002; </a:t>
            </a:r>
            <a:r>
              <a:rPr lang="en-US" altLang="zh-CN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realign_param.center_Y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3006;</a:t>
            </a:r>
          </a:p>
          <a:p>
            <a:r>
              <a:rPr lang="en-US" altLang="zh-CN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realign_param.Nx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260; </a:t>
            </a:r>
          </a:p>
          <a:p>
            <a:r>
              <a:rPr lang="en-US" altLang="zh-CN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realign_param.Ny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193;</a:t>
            </a:r>
          </a:p>
          <a:p>
            <a:endParaRPr lang="en-US" altLang="zh-CN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zh-CN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seed_param.estimate_patch_size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250;</a:t>
            </a:r>
          </a:p>
          <a:p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seed_param.mask3D = 0;</a:t>
            </a:r>
          </a:p>
          <a:p>
            <a:r>
              <a:rPr lang="en-US" altLang="zh-CN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seed_param.neuron_lateral_size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5;</a:t>
            </a:r>
          </a:p>
          <a:p>
            <a:r>
              <a:rPr lang="en-US" altLang="zh-CN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seed_param.local_constrast_th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1.22;</a:t>
            </a:r>
          </a:p>
          <a:p>
            <a:endParaRPr lang="en-US" altLang="zh-CN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zh-CN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reg_param.CoreNum_view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4;</a:t>
            </a:r>
          </a:p>
          <a:p>
            <a:r>
              <a:rPr lang="en-US" altLang="zh-CN" dirty="0" err="1">
                <a:solidFill>
                  <a:srgbClr val="000000"/>
                </a:solidFill>
                <a:latin typeface="Courier New" panose="02070309020205020404" pitchFamily="49" charset="0"/>
              </a:rPr>
              <a:t>vidreg_param.CoreNnum_view</a:t>
            </a:r>
            <a:r>
              <a:rPr lang="en-US" altLang="zh-CN" dirty="0">
                <a:solidFill>
                  <a:srgbClr val="000000"/>
                </a:solidFill>
                <a:latin typeface="Courier New" panose="02070309020205020404" pitchFamily="49" charset="0"/>
              </a:rPr>
              <a:t> = 4;</a:t>
            </a:r>
            <a:endParaRPr lang="en-US" altLang="zh-CN" sz="1800" b="0" i="0" u="none" strike="noStrike" baseline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endParaRPr lang="en-US" altLang="zh-CN" sz="1800" b="0" i="0" u="none" strike="noStrike" baseline="0" dirty="0">
              <a:solidFill>
                <a:srgbClr val="028009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111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087E802-4850-4099-B969-4D367E484522}"/>
              </a:ext>
            </a:extLst>
          </p:cNvPr>
          <p:cNvSpPr txBox="1"/>
          <p:nvPr/>
        </p:nvSpPr>
        <p:spPr>
          <a:xfrm>
            <a:off x="998805" y="600222"/>
            <a:ext cx="7043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硬件需求： </a:t>
            </a:r>
            <a:endParaRPr lang="en-US" altLang="zh-CN" dirty="0"/>
          </a:p>
          <a:p>
            <a:r>
              <a:rPr lang="en-US" altLang="zh-CN" dirty="0"/>
              <a:t>512G</a:t>
            </a:r>
            <a:r>
              <a:rPr lang="zh-CN" altLang="en-US" dirty="0"/>
              <a:t>以上的内存是最好的，</a:t>
            </a:r>
            <a:r>
              <a:rPr lang="en-US" altLang="zh-CN" dirty="0"/>
              <a:t>256G</a:t>
            </a:r>
            <a:r>
              <a:rPr lang="zh-CN" altLang="en-US" dirty="0"/>
              <a:t>也可</a:t>
            </a:r>
            <a:endParaRPr lang="en-US" altLang="zh-CN" dirty="0"/>
          </a:p>
          <a:p>
            <a:r>
              <a:rPr lang="zh-CN" altLang="en-US" dirty="0"/>
              <a:t>显卡必须要有的，可以差一点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FFBC253-61FC-4234-A7B1-30E61B9F9729}"/>
              </a:ext>
            </a:extLst>
          </p:cNvPr>
          <p:cNvSpPr txBox="1"/>
          <p:nvPr/>
        </p:nvSpPr>
        <p:spPr>
          <a:xfrm>
            <a:off x="998805" y="2136338"/>
            <a:ext cx="81920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比较容易爆的地方：</a:t>
            </a:r>
            <a:endParaRPr lang="en-US" altLang="zh-CN" dirty="0"/>
          </a:p>
          <a:p>
            <a:r>
              <a:rPr lang="zh-CN" altLang="en-US" dirty="0"/>
              <a:t>配准的</a:t>
            </a:r>
            <a:r>
              <a:rPr lang="en-US" altLang="zh-CN" dirty="0" err="1"/>
              <a:t>apply_shift</a:t>
            </a:r>
            <a:r>
              <a:rPr lang="en-US" altLang="zh-CN" dirty="0"/>
              <a:t>: </a:t>
            </a:r>
            <a:r>
              <a:rPr lang="zh-CN" altLang="en-US" dirty="0"/>
              <a:t>减小</a:t>
            </a:r>
            <a:r>
              <a:rPr lang="en-US" altLang="zh-CN" dirty="0" err="1"/>
              <a:t>CoreNum</a:t>
            </a:r>
            <a:r>
              <a:rPr lang="en-US" altLang="zh-CN" dirty="0"/>
              <a:t>, </a:t>
            </a:r>
            <a:r>
              <a:rPr lang="zh-CN" altLang="en-US" dirty="0"/>
              <a:t>或者等一会跑（内存）</a:t>
            </a:r>
            <a:endParaRPr lang="en-US" altLang="zh-CN" dirty="0"/>
          </a:p>
          <a:p>
            <a:r>
              <a:rPr lang="zh-CN" altLang="en-US" dirty="0"/>
              <a:t>重建</a:t>
            </a:r>
            <a:r>
              <a:rPr lang="zh-CN" altLang="en-US" dirty="0">
                <a:sym typeface="Wingdings" panose="05000000000000000000" pitchFamily="2" charset="2"/>
              </a:rPr>
              <a:t>：建议一开始跑的时候，</a:t>
            </a:r>
            <a:r>
              <a:rPr lang="en-US" altLang="zh-CN" dirty="0">
                <a:sym typeface="Wingdings" panose="05000000000000000000" pitchFamily="2" charset="2"/>
              </a:rPr>
              <a:t>12</a:t>
            </a:r>
            <a:r>
              <a:rPr lang="zh-CN" altLang="en-US" dirty="0">
                <a:sym typeface="Wingdings" panose="05000000000000000000" pitchFamily="2" charset="2"/>
              </a:rPr>
              <a:t>个</a:t>
            </a:r>
            <a:r>
              <a:rPr lang="en-US" altLang="zh-CN" dirty="0">
                <a:sym typeface="Wingdings" panose="05000000000000000000" pitchFamily="2" charset="2"/>
              </a:rPr>
              <a:t>patch</a:t>
            </a:r>
            <a:r>
              <a:rPr lang="zh-CN" altLang="en-US" dirty="0">
                <a:sym typeface="Wingdings" panose="05000000000000000000" pitchFamily="2" charset="2"/>
              </a:rPr>
              <a:t>每个稍微错开几分钟跑（显卡显存 </a:t>
            </a:r>
            <a:r>
              <a:rPr lang="en-US" altLang="zh-CN" dirty="0">
                <a:sym typeface="Wingdings" panose="05000000000000000000" pitchFamily="2" charset="2"/>
              </a:rPr>
              <a:t>3090</a:t>
            </a:r>
            <a:r>
              <a:rPr lang="zh-CN" altLang="en-US" dirty="0">
                <a:sym typeface="Wingdings" panose="05000000000000000000" pitchFamily="2" charset="2"/>
              </a:rPr>
              <a:t>不会炸，其他的有风险）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en-US" altLang="zh-CN" dirty="0">
                <a:sym typeface="Wingdings" panose="05000000000000000000" pitchFamily="2" charset="2"/>
              </a:rPr>
              <a:t>Extraction</a:t>
            </a:r>
            <a:r>
              <a:rPr lang="zh-CN" altLang="en-US" dirty="0">
                <a:sym typeface="Wingdings" panose="05000000000000000000" pitchFamily="2" charset="2"/>
              </a:rPr>
              <a:t>：等一会跑（耗内存）</a:t>
            </a:r>
            <a:endParaRPr lang="en-US" altLang="zh-CN" dirty="0">
              <a:sym typeface="Wingdings" panose="05000000000000000000" pitchFamily="2" charset="2"/>
            </a:endParaRPr>
          </a:p>
          <a:p>
            <a:endParaRPr lang="en-US" altLang="zh-CN" dirty="0">
              <a:sym typeface="Wingdings" panose="05000000000000000000" pitchFamily="2" charset="2"/>
            </a:endParaRPr>
          </a:p>
          <a:p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>
                <a:sym typeface="Wingdings" panose="05000000000000000000" pitchFamily="2" charset="2"/>
              </a:rPr>
              <a:t>我们目前测试：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en-US" altLang="zh-CN" dirty="0">
                <a:sym typeface="Wingdings" panose="05000000000000000000" pitchFamily="2" charset="2"/>
              </a:rPr>
              <a:t>15.5min</a:t>
            </a:r>
            <a:r>
              <a:rPr lang="zh-CN" altLang="en-US" dirty="0">
                <a:sym typeface="Wingdings" panose="05000000000000000000" pitchFamily="2" charset="2"/>
              </a:rPr>
              <a:t>数据 </a:t>
            </a:r>
            <a:r>
              <a:rPr lang="en-US" altLang="zh-CN" dirty="0">
                <a:sym typeface="Wingdings" panose="05000000000000000000" pitchFamily="2" charset="2"/>
              </a:rPr>
              <a:t>-&gt;14000frame 15fps   </a:t>
            </a:r>
            <a:r>
              <a:rPr lang="zh-CN" altLang="en-US" dirty="0">
                <a:sym typeface="Wingdings" panose="05000000000000000000" pitchFamily="2" charset="2"/>
              </a:rPr>
              <a:t>走完大概要</a:t>
            </a:r>
            <a:r>
              <a:rPr lang="en-US" altLang="zh-CN" dirty="0">
                <a:sym typeface="Wingdings" panose="05000000000000000000" pitchFamily="2" charset="2"/>
              </a:rPr>
              <a:t>20h + 5h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5958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E8FF987-6E0E-4959-A143-5BC05C293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63" y="719434"/>
            <a:ext cx="6479654" cy="526331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12337AB-DAB7-4E7F-B9CE-D331B62064AE}"/>
              </a:ext>
            </a:extLst>
          </p:cNvPr>
          <p:cNvSpPr txBox="1"/>
          <p:nvPr/>
        </p:nvSpPr>
        <p:spPr>
          <a:xfrm>
            <a:off x="7510698" y="751344"/>
            <a:ext cx="3398247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First step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realign (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Nshift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= 3),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Video realign (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Nshift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= 1),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Second step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multiscale detrending for HSLT (High spatial low temporal resolution) video,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registration for HSLT video,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reconstruction,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multiscale detrending for HTLS (High spatial low temporal resolution) video,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registration for HTLS video,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neuron segmentation,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sparse SID extraction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Third step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stitch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0283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82E05D7-1E55-4CB9-97F5-E14FEFE31BBB}"/>
              </a:ext>
            </a:extLst>
          </p:cNvPr>
          <p:cNvSpPr txBox="1"/>
          <p:nvPr/>
        </p:nvSpPr>
        <p:spPr>
          <a:xfrm>
            <a:off x="733980" y="512556"/>
            <a:ext cx="8049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main_global</a:t>
            </a:r>
            <a:r>
              <a:rPr lang="en-US" altLang="zh-CN" dirty="0"/>
              <a:t>:</a:t>
            </a:r>
            <a:r>
              <a:rPr lang="zh-CN" altLang="en-US" dirty="0"/>
              <a:t> 全局做</a:t>
            </a:r>
            <a:r>
              <a:rPr lang="en-US" altLang="zh-CN" dirty="0"/>
              <a:t>realign </a:t>
            </a:r>
            <a:r>
              <a:rPr lang="zh-CN" altLang="en-US" dirty="0"/>
              <a:t>（高分辨和低分辨）</a:t>
            </a:r>
            <a:r>
              <a:rPr lang="en-US" altLang="zh-CN" dirty="0"/>
              <a:t>, </a:t>
            </a:r>
            <a:r>
              <a:rPr lang="zh-CN" altLang="en-US" dirty="0"/>
              <a:t>分块 </a:t>
            </a:r>
            <a:r>
              <a:rPr lang="en-US" altLang="zh-CN" dirty="0"/>
              <a:t>, </a:t>
            </a:r>
            <a:r>
              <a:rPr lang="zh-CN" altLang="en-US" dirty="0"/>
              <a:t>定义所有参数</a:t>
            </a:r>
            <a:r>
              <a:rPr lang="en-US" altLang="zh-CN" dirty="0"/>
              <a:t>  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F63E16B-5750-4AC6-BB40-0D03CA605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60" y="1387683"/>
            <a:ext cx="2887554" cy="222419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2BB56A4-9243-46BD-9FFD-2B493743FF67}"/>
              </a:ext>
            </a:extLst>
          </p:cNvPr>
          <p:cNvSpPr txBox="1"/>
          <p:nvPr/>
        </p:nvSpPr>
        <p:spPr>
          <a:xfrm>
            <a:off x="558685" y="1048899"/>
            <a:ext cx="1455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Raw_data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F1A4179-E58D-4DE0-96A8-6FE4D77D2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6080"/>
          <a:stretch/>
        </p:blipFill>
        <p:spPr>
          <a:xfrm>
            <a:off x="3635322" y="1324069"/>
            <a:ext cx="6057314" cy="215244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E2C616B-D3EE-44C8-83F8-9205FD5197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2633"/>
          <a:stretch/>
        </p:blipFill>
        <p:spPr>
          <a:xfrm>
            <a:off x="421178" y="3632242"/>
            <a:ext cx="3186331" cy="297679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E09F882-82D3-4B18-B7F6-C1590B0312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7505"/>
          <a:stretch/>
        </p:blipFill>
        <p:spPr>
          <a:xfrm>
            <a:off x="3729814" y="3476512"/>
            <a:ext cx="2473037" cy="297679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4D5BE0C-C437-4AF0-9CBD-BD4EE5FB7A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28549" y="6424151"/>
            <a:ext cx="2426287" cy="126216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EE8279E0-CCC5-4023-958E-FF167D9A47B8}"/>
              </a:ext>
            </a:extLst>
          </p:cNvPr>
          <p:cNvSpPr/>
          <p:nvPr/>
        </p:nvSpPr>
        <p:spPr>
          <a:xfrm>
            <a:off x="3731304" y="4180119"/>
            <a:ext cx="2590907" cy="2369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288C42B-5286-41C0-A955-B2E0A3DD61E1}"/>
              </a:ext>
            </a:extLst>
          </p:cNvPr>
          <p:cNvSpPr/>
          <p:nvPr/>
        </p:nvSpPr>
        <p:spPr>
          <a:xfrm>
            <a:off x="3753189" y="5120640"/>
            <a:ext cx="2473037" cy="126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4626B1C-3700-485E-8D28-0EF779C746FE}"/>
              </a:ext>
            </a:extLst>
          </p:cNvPr>
          <p:cNvSpPr/>
          <p:nvPr/>
        </p:nvSpPr>
        <p:spPr>
          <a:xfrm>
            <a:off x="3753188" y="4652147"/>
            <a:ext cx="2473037" cy="126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306EEF5-6DC7-47C7-8FB9-180675377C5A}"/>
              </a:ext>
            </a:extLst>
          </p:cNvPr>
          <p:cNvSpPr/>
          <p:nvPr/>
        </p:nvSpPr>
        <p:spPr>
          <a:xfrm>
            <a:off x="3753188" y="5706066"/>
            <a:ext cx="2473037" cy="126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0A246AC9-285B-4DF5-ADD3-0A8AECC07F14}"/>
              </a:ext>
            </a:extLst>
          </p:cNvPr>
          <p:cNvCxnSpPr>
            <a:stCxn id="21" idx="3"/>
          </p:cNvCxnSpPr>
          <p:nvPr/>
        </p:nvCxnSpPr>
        <p:spPr>
          <a:xfrm>
            <a:off x="6226225" y="4715255"/>
            <a:ext cx="5694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>
            <a:extLst>
              <a:ext uri="{FF2B5EF4-FFF2-40B4-BE49-F238E27FC236}">
                <a16:creationId xmlns:a16="http://schemas.microsoft.com/office/drawing/2014/main" id="{10906001-28ED-467B-B436-907329B3DBF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31"/>
          <a:stretch/>
        </p:blipFill>
        <p:spPr>
          <a:xfrm>
            <a:off x="6890731" y="4402709"/>
            <a:ext cx="5079596" cy="720880"/>
          </a:xfrm>
          <a:prstGeom prst="rect">
            <a:avLst/>
          </a:prstGeom>
        </p:spPr>
      </p:pic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AFB3BDAD-7BAB-4638-BE0B-EDA374AAF4F9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6226226" y="5183748"/>
            <a:ext cx="5694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43EE3B8E-E6F7-40FB-A120-BB8C0781F19F}"/>
              </a:ext>
            </a:extLst>
          </p:cNvPr>
          <p:cNvSpPr txBox="1"/>
          <p:nvPr/>
        </p:nvSpPr>
        <p:spPr>
          <a:xfrm>
            <a:off x="6890731" y="5062190"/>
            <a:ext cx="4634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=1</a:t>
            </a:r>
            <a:r>
              <a:rPr lang="zh-CN" altLang="en-US" dirty="0"/>
              <a:t>的时候，帧数的算法都变了 （后改参数）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CDFCFB8E-E7B2-49C1-BB83-E2FDFEC24E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0731" y="5487252"/>
            <a:ext cx="4133330" cy="499037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A61514AC-C0A7-410C-BBCE-3D2742D2A7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95651" y="3611881"/>
            <a:ext cx="1633454" cy="790829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87F00C0D-2589-459B-84B5-BD01E41A4FF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55861" y="3651130"/>
            <a:ext cx="2375364" cy="720880"/>
          </a:xfrm>
          <a:prstGeom prst="rect">
            <a:avLst/>
          </a:prstGeom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08637101-8D58-46EE-BB74-BCE6B14D2691}"/>
              </a:ext>
            </a:extLst>
          </p:cNvPr>
          <p:cNvSpPr txBox="1"/>
          <p:nvPr/>
        </p:nvSpPr>
        <p:spPr>
          <a:xfrm>
            <a:off x="10831225" y="3725679"/>
            <a:ext cx="1288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让大家看一下数据</a:t>
            </a:r>
          </a:p>
        </p:txBody>
      </p:sp>
    </p:spTree>
    <p:extLst>
      <p:ext uri="{BB962C8B-B14F-4D97-AF65-F5344CB8AC3E}">
        <p14:creationId xmlns:p14="http://schemas.microsoft.com/office/powerpoint/2010/main" val="2437052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688681D-6F5E-4E58-BF0A-91B4693E4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66" y="910244"/>
            <a:ext cx="4081036" cy="145379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D2B9EA-90EB-4B94-A417-FF27EE990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134" y="3033325"/>
            <a:ext cx="4097655" cy="225082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3034785-7CAD-4C3A-92F7-D37F00C5C170}"/>
              </a:ext>
            </a:extLst>
          </p:cNvPr>
          <p:cNvSpPr txBox="1"/>
          <p:nvPr/>
        </p:nvSpPr>
        <p:spPr>
          <a:xfrm>
            <a:off x="2298904" y="2399207"/>
            <a:ext cx="1787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X</a:t>
            </a:r>
            <a:r>
              <a:rPr lang="zh-CN" altLang="en-US" dirty="0"/>
              <a:t>错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4CD0887-17EB-4156-BCC2-A1951C22466B}"/>
              </a:ext>
            </a:extLst>
          </p:cNvPr>
          <p:cNvSpPr txBox="1"/>
          <p:nvPr/>
        </p:nvSpPr>
        <p:spPr>
          <a:xfrm>
            <a:off x="2324796" y="5631470"/>
            <a:ext cx="1787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</a:t>
            </a:r>
            <a:r>
              <a:rPr lang="zh-CN" altLang="en-US" dirty="0"/>
              <a:t>错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A95B83C-D97D-4D12-9FF5-CB3549AF9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7719" y="953708"/>
            <a:ext cx="4503939" cy="136686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C0E55D4-C2CA-40A5-A423-5CC618632786}"/>
              </a:ext>
            </a:extLst>
          </p:cNvPr>
          <p:cNvSpPr txBox="1"/>
          <p:nvPr/>
        </p:nvSpPr>
        <p:spPr>
          <a:xfrm>
            <a:off x="8242502" y="2583873"/>
            <a:ext cx="1787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Check</a:t>
            </a:r>
            <a:r>
              <a:rPr lang="zh-CN" altLang="en-US" dirty="0"/>
              <a:t>一下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37474EA-83DD-495E-A3CA-E7F93C2F3C8E}"/>
              </a:ext>
            </a:extLst>
          </p:cNvPr>
          <p:cNvSpPr txBox="1"/>
          <p:nvPr/>
        </p:nvSpPr>
        <p:spPr>
          <a:xfrm>
            <a:off x="5496530" y="2938484"/>
            <a:ext cx="2726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让大家看一下数据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129BED1-EF9F-488F-A542-7E2F9428F8F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8479"/>
          <a:stretch/>
        </p:blipFill>
        <p:spPr>
          <a:xfrm>
            <a:off x="5423793" y="3638895"/>
            <a:ext cx="5777865" cy="26289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B18FF48-A334-4275-9FE6-65737092E734}"/>
              </a:ext>
            </a:extLst>
          </p:cNvPr>
          <p:cNvSpPr/>
          <p:nvPr/>
        </p:nvSpPr>
        <p:spPr>
          <a:xfrm>
            <a:off x="5627975" y="4214551"/>
            <a:ext cx="5939443" cy="32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09F6C63-632C-4307-B3B1-10B0C93165F8}"/>
              </a:ext>
            </a:extLst>
          </p:cNvPr>
          <p:cNvSpPr/>
          <p:nvPr/>
        </p:nvSpPr>
        <p:spPr>
          <a:xfrm>
            <a:off x="5555931" y="5152503"/>
            <a:ext cx="6011487" cy="9116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587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62BF2EE-12A0-4D4D-8BF2-054FD2A7AA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29"/>
          <a:stretch/>
        </p:blipFill>
        <p:spPr>
          <a:xfrm>
            <a:off x="530629" y="914833"/>
            <a:ext cx="4315691" cy="306696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E85050F-96B3-44C8-9864-8F19ADEF5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629" y="4263304"/>
            <a:ext cx="3812772" cy="89797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2564C50A-41C7-4CA1-936D-BD4480DD7BC2}"/>
              </a:ext>
            </a:extLst>
          </p:cNvPr>
          <p:cNvSpPr/>
          <p:nvPr/>
        </p:nvSpPr>
        <p:spPr>
          <a:xfrm>
            <a:off x="581891" y="3835761"/>
            <a:ext cx="1558637" cy="1911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BC3D9B6-9EE3-4BED-A75F-C9B9F9BD71A8}"/>
              </a:ext>
            </a:extLst>
          </p:cNvPr>
          <p:cNvSpPr/>
          <p:nvPr/>
        </p:nvSpPr>
        <p:spPr>
          <a:xfrm>
            <a:off x="597131" y="4970081"/>
            <a:ext cx="1558637" cy="1911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5824E96-BFA0-4B46-8A96-81211CF616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696" b="39680"/>
          <a:stretch/>
        </p:blipFill>
        <p:spPr>
          <a:xfrm>
            <a:off x="6616533" y="154687"/>
            <a:ext cx="4206398" cy="331947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C5FD79EB-A857-4A2E-919D-9DC4FF7DABF2}"/>
              </a:ext>
            </a:extLst>
          </p:cNvPr>
          <p:cNvSpPr/>
          <p:nvPr/>
        </p:nvSpPr>
        <p:spPr>
          <a:xfrm>
            <a:off x="597131" y="3258590"/>
            <a:ext cx="1558637" cy="2956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88FDEAA-DF7C-4B48-A32E-1C009973AAEB}"/>
              </a:ext>
            </a:extLst>
          </p:cNvPr>
          <p:cNvSpPr txBox="1"/>
          <p:nvPr/>
        </p:nvSpPr>
        <p:spPr>
          <a:xfrm>
            <a:off x="490451" y="350094"/>
            <a:ext cx="4584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从每个文件夹打开</a:t>
            </a:r>
            <a:r>
              <a:rPr lang="en-US" altLang="zh-CN" dirty="0" err="1"/>
              <a:t>main_patchx.m</a:t>
            </a:r>
            <a:r>
              <a:rPr lang="zh-CN" altLang="en-US" dirty="0"/>
              <a:t>文件 运行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DCD749A3-C051-4152-9203-C747D36DD2E1}"/>
              </a:ext>
            </a:extLst>
          </p:cNvPr>
          <p:cNvCxnSpPr/>
          <p:nvPr/>
        </p:nvCxnSpPr>
        <p:spPr>
          <a:xfrm>
            <a:off x="2198716" y="5065677"/>
            <a:ext cx="25353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3CDDFCB-4362-4F22-875E-113CEB19A240}"/>
              </a:ext>
            </a:extLst>
          </p:cNvPr>
          <p:cNvSpPr txBox="1"/>
          <p:nvPr/>
        </p:nvSpPr>
        <p:spPr>
          <a:xfrm>
            <a:off x="4846320" y="4875415"/>
            <a:ext cx="6621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建议不要超过</a:t>
            </a:r>
            <a:r>
              <a:rPr lang="en-US" altLang="zh-CN" dirty="0"/>
              <a:t>6</a:t>
            </a:r>
            <a:r>
              <a:rPr lang="zh-CN" altLang="en-US" dirty="0"/>
              <a:t>，内存不够可以设为</a:t>
            </a:r>
            <a:r>
              <a:rPr lang="en-US" altLang="zh-CN" dirty="0"/>
              <a:t>1 </a:t>
            </a:r>
            <a:r>
              <a:rPr lang="zh-CN" altLang="en-US" dirty="0"/>
              <a:t>（</a:t>
            </a:r>
            <a:r>
              <a:rPr lang="en-US" altLang="zh-CN" dirty="0"/>
              <a:t>256G</a:t>
            </a:r>
            <a:r>
              <a:rPr lang="zh-CN" altLang="en-US" dirty="0"/>
              <a:t>的内存是可以的）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6E8BBF0-C747-4E94-813A-0CF16193F1BE}"/>
              </a:ext>
            </a:extLst>
          </p:cNvPr>
          <p:cNvSpPr txBox="1"/>
          <p:nvPr/>
        </p:nvSpPr>
        <p:spPr>
          <a:xfrm>
            <a:off x="4861560" y="3797131"/>
            <a:ext cx="6621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可以根据一组实验帧数的多少来设置（建议不要超过</a:t>
            </a:r>
            <a:r>
              <a:rPr lang="en-US" altLang="zh-CN" dirty="0"/>
              <a:t>600</a:t>
            </a:r>
            <a:r>
              <a:rPr lang="zh-CN" altLang="en-US" dirty="0"/>
              <a:t>）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79968C17-DCD7-421B-A3BC-CE52F2B26A8F}"/>
              </a:ext>
            </a:extLst>
          </p:cNvPr>
          <p:cNvCxnSpPr/>
          <p:nvPr/>
        </p:nvCxnSpPr>
        <p:spPr>
          <a:xfrm>
            <a:off x="2155768" y="3981797"/>
            <a:ext cx="25353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>
            <a:extLst>
              <a:ext uri="{FF2B5EF4-FFF2-40B4-BE49-F238E27FC236}">
                <a16:creationId xmlns:a16="http://schemas.microsoft.com/office/drawing/2014/main" id="{D3CF38FD-07D4-4F91-B2C0-1CAFAE7D5B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9822" y="5465368"/>
            <a:ext cx="4388551" cy="832516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19769529-3CE8-4330-8B41-2FD3AA758648}"/>
              </a:ext>
            </a:extLst>
          </p:cNvPr>
          <p:cNvSpPr txBox="1"/>
          <p:nvPr/>
        </p:nvSpPr>
        <p:spPr>
          <a:xfrm>
            <a:off x="1449300" y="5799724"/>
            <a:ext cx="88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输出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987EA99-304C-4662-8D89-2BC9EB2E3899}"/>
              </a:ext>
            </a:extLst>
          </p:cNvPr>
          <p:cNvSpPr txBox="1"/>
          <p:nvPr/>
        </p:nvSpPr>
        <p:spPr>
          <a:xfrm>
            <a:off x="9039317" y="5681684"/>
            <a:ext cx="2726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让大家看一下数据</a:t>
            </a:r>
            <a:endParaRPr lang="en-US" altLang="zh-CN" dirty="0"/>
          </a:p>
          <a:p>
            <a:r>
              <a:rPr lang="zh-CN" altLang="en-US" dirty="0"/>
              <a:t>以及看一下</a:t>
            </a:r>
            <a:r>
              <a:rPr lang="en-US" altLang="zh-CN" dirty="0"/>
              <a:t>overlap</a:t>
            </a:r>
            <a:endParaRPr lang="zh-CN" altLang="en-US" dirty="0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02DF3B77-C72A-4CFA-BA04-BA336AE829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6503" y="6328083"/>
            <a:ext cx="4388551" cy="29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980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497690E4-9296-410A-A8F5-485099414828}"/>
              </a:ext>
            </a:extLst>
          </p:cNvPr>
          <p:cNvSpPr txBox="1"/>
          <p:nvPr/>
        </p:nvSpPr>
        <p:spPr>
          <a:xfrm>
            <a:off x="287032" y="3821618"/>
            <a:ext cx="6849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重建之后，大家一定要</a:t>
            </a:r>
            <a:r>
              <a:rPr lang="en-US" altLang="zh-CN" dirty="0"/>
              <a:t>check</a:t>
            </a:r>
            <a:r>
              <a:rPr lang="zh-CN" altLang="en-US" dirty="0"/>
              <a:t>一下自己的重建结果 （</a:t>
            </a:r>
            <a:r>
              <a:rPr lang="en-US" altLang="zh-CN" dirty="0"/>
              <a:t>final_recon.tiff</a:t>
            </a:r>
            <a:r>
              <a:rPr lang="zh-CN" altLang="en-US" dirty="0"/>
              <a:t>）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06DB6E1-54DA-4D8E-A80F-36115AB90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35" y="337005"/>
            <a:ext cx="6363186" cy="33698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B083B82-251F-4CF1-B86C-012CA5AFD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35" y="4305763"/>
            <a:ext cx="6113768" cy="23489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C71CDDD-A31F-4F33-AD75-42E1C0928ECD}"/>
              </a:ext>
            </a:extLst>
          </p:cNvPr>
          <p:cNvSpPr txBox="1"/>
          <p:nvPr/>
        </p:nvSpPr>
        <p:spPr>
          <a:xfrm>
            <a:off x="7525432" y="3821618"/>
            <a:ext cx="2726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让大家看一下数据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FE0F0F9A-2835-43BD-A78D-8E73675E91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735" y="5178951"/>
            <a:ext cx="5512455" cy="1310135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23EED973-CA76-4C92-AA86-728F4AD88175}"/>
              </a:ext>
            </a:extLst>
          </p:cNvPr>
          <p:cNvSpPr txBox="1"/>
          <p:nvPr/>
        </p:nvSpPr>
        <p:spPr>
          <a:xfrm>
            <a:off x="325389" y="4704676"/>
            <a:ext cx="5502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同理，进行低分辨率的处理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B70890F-39A9-4D72-B86B-EFF0F85DE7E3}"/>
              </a:ext>
            </a:extLst>
          </p:cNvPr>
          <p:cNvSpPr txBox="1"/>
          <p:nvPr/>
        </p:nvSpPr>
        <p:spPr>
          <a:xfrm>
            <a:off x="3612411" y="4704676"/>
            <a:ext cx="5502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这个时间要手动进行血管分割</a:t>
            </a:r>
          </a:p>
        </p:txBody>
      </p:sp>
    </p:spTree>
    <p:extLst>
      <p:ext uri="{BB962C8B-B14F-4D97-AF65-F5344CB8AC3E}">
        <p14:creationId xmlns:p14="http://schemas.microsoft.com/office/powerpoint/2010/main" val="1098073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2CDE60D1-977D-41C3-9329-C75CD47486ED}"/>
              </a:ext>
            </a:extLst>
          </p:cNvPr>
          <p:cNvSpPr txBox="1"/>
          <p:nvPr/>
        </p:nvSpPr>
        <p:spPr>
          <a:xfrm>
            <a:off x="899024" y="637474"/>
            <a:ext cx="609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hlinkClick r:id="rId2"/>
              </a:rPr>
              <a:t>Trainable Weka Segmentation (imagej.net)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141C867-DD5A-41E7-BE29-CF3960EF0381}"/>
              </a:ext>
            </a:extLst>
          </p:cNvPr>
          <p:cNvSpPr txBox="1"/>
          <p:nvPr/>
        </p:nvSpPr>
        <p:spPr>
          <a:xfrm>
            <a:off x="899024" y="1072122"/>
            <a:ext cx="609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hlinkClick r:id="rId3"/>
              </a:rPr>
              <a:t>The Great Wiki Launch › How to Help (imagej.net)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E79B4DD-31AC-479A-A338-BEF789F6B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206" y="1631979"/>
            <a:ext cx="4838555" cy="385647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4108636-D554-4914-A283-5DC48EBE3E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9772" y="1631979"/>
            <a:ext cx="3780773" cy="3856472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82643CC5-33E9-4AAC-8DC4-C32BA80E8823}"/>
              </a:ext>
            </a:extLst>
          </p:cNvPr>
          <p:cNvSpPr/>
          <p:nvPr/>
        </p:nvSpPr>
        <p:spPr>
          <a:xfrm>
            <a:off x="967706" y="3005629"/>
            <a:ext cx="537159" cy="1435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2E0C54A-C981-4448-A077-7DD6E11E59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657" y="5786110"/>
            <a:ext cx="3248025" cy="32385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A858CCF6-F3FD-4A66-B531-4690CAF51852}"/>
              </a:ext>
            </a:extLst>
          </p:cNvPr>
          <p:cNvSpPr txBox="1"/>
          <p:nvPr/>
        </p:nvSpPr>
        <p:spPr>
          <a:xfrm>
            <a:off x="4190658" y="5740628"/>
            <a:ext cx="2402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0</a:t>
            </a:r>
            <a:r>
              <a:rPr lang="zh-CN" altLang="en-US" dirty="0"/>
              <a:t>是二维，</a:t>
            </a:r>
            <a:r>
              <a:rPr lang="en-US" altLang="zh-CN" dirty="0"/>
              <a:t>1</a:t>
            </a:r>
            <a:r>
              <a:rPr lang="zh-CN" altLang="en-US" dirty="0"/>
              <a:t>是三维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588120D-FF03-4C60-9280-EA2BBCBCE3ED}"/>
              </a:ext>
            </a:extLst>
          </p:cNvPr>
          <p:cNvSpPr/>
          <p:nvPr/>
        </p:nvSpPr>
        <p:spPr>
          <a:xfrm>
            <a:off x="967706" y="2515772"/>
            <a:ext cx="537159" cy="1435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6920F94-BC80-4943-90EC-45A467B3D263}"/>
              </a:ext>
            </a:extLst>
          </p:cNvPr>
          <p:cNvSpPr txBox="1"/>
          <p:nvPr/>
        </p:nvSpPr>
        <p:spPr>
          <a:xfrm>
            <a:off x="6019091" y="1134727"/>
            <a:ext cx="4818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</a:t>
            </a:r>
            <a:r>
              <a:rPr lang="en-US" altLang="zh-CN" dirty="0" err="1"/>
              <a:t>patch_x</a:t>
            </a:r>
            <a:r>
              <a:rPr lang="zh-CN" altLang="en-US" dirty="0"/>
              <a:t>中存成 </a:t>
            </a:r>
            <a:r>
              <a:rPr lang="en-US" altLang="zh-CN" dirty="0" err="1"/>
              <a:t>vessel_mask.tif</a:t>
            </a:r>
            <a:r>
              <a:rPr lang="en-US" altLang="zh-CN" dirty="0"/>
              <a:t>      1</a:t>
            </a:r>
            <a:r>
              <a:rPr lang="zh-CN" altLang="en-US" dirty="0"/>
              <a:t>是</a:t>
            </a:r>
            <a:r>
              <a:rPr lang="en-US" altLang="zh-CN" dirty="0"/>
              <a:t>reject</a:t>
            </a:r>
            <a:endParaRPr lang="zh-CN" altLang="en-US" dirty="0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BE4119F1-741D-4E60-8454-037C3F441F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37497" y="5591221"/>
            <a:ext cx="4103591" cy="62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173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B849A52-2886-4FAE-8D90-539B2CADE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761" y="500766"/>
            <a:ext cx="4847456" cy="439837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3E3B6EB-5D9C-45DA-A3DF-27B0C73F0E44}"/>
              </a:ext>
            </a:extLst>
          </p:cNvPr>
          <p:cNvSpPr/>
          <p:nvPr/>
        </p:nvSpPr>
        <p:spPr>
          <a:xfrm>
            <a:off x="561761" y="1041514"/>
            <a:ext cx="3493582" cy="2501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E4987A0-63BC-44DC-8758-C6BF90EECF99}"/>
              </a:ext>
            </a:extLst>
          </p:cNvPr>
          <p:cNvSpPr/>
          <p:nvPr/>
        </p:nvSpPr>
        <p:spPr>
          <a:xfrm>
            <a:off x="562444" y="1631979"/>
            <a:ext cx="3493582" cy="4505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A297603-F6EE-403D-9171-6716B239C90E}"/>
              </a:ext>
            </a:extLst>
          </p:cNvPr>
          <p:cNvSpPr/>
          <p:nvPr/>
        </p:nvSpPr>
        <p:spPr>
          <a:xfrm>
            <a:off x="558343" y="646077"/>
            <a:ext cx="3493582" cy="2501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23651AE-D089-4666-88BA-320D6B4798A8}"/>
              </a:ext>
            </a:extLst>
          </p:cNvPr>
          <p:cNvSpPr txBox="1"/>
          <p:nvPr/>
        </p:nvSpPr>
        <p:spPr>
          <a:xfrm>
            <a:off x="5921047" y="530973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4.6e-6/5.76*ds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3CDE15B-4E6F-4E8F-A847-BB335329633B}"/>
              </a:ext>
            </a:extLst>
          </p:cNvPr>
          <p:cNvSpPr txBox="1"/>
          <p:nvPr/>
        </p:nvSpPr>
        <p:spPr>
          <a:xfrm>
            <a:off x="5342884" y="980007"/>
            <a:ext cx="374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老系统 </a:t>
            </a:r>
            <a:r>
              <a:rPr lang="en-US" altLang="zh-CN" dirty="0"/>
              <a:t>400</a:t>
            </a:r>
            <a:r>
              <a:rPr lang="zh-CN" altLang="en-US" dirty="0"/>
              <a:t>（依据神经元的密度）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6988931-7044-4B55-A071-66472EB2361A}"/>
              </a:ext>
            </a:extLst>
          </p:cNvPr>
          <p:cNvSpPr txBox="1"/>
          <p:nvPr/>
        </p:nvSpPr>
        <p:spPr>
          <a:xfrm>
            <a:off x="5342884" y="1866251"/>
            <a:ext cx="374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1.2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1.4</a:t>
            </a:r>
            <a:endParaRPr lang="zh-CN" altLang="en-US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99516141-75CC-4668-9BF9-C904B9CF50F4}"/>
              </a:ext>
            </a:extLst>
          </p:cNvPr>
          <p:cNvCxnSpPr/>
          <p:nvPr/>
        </p:nvCxnSpPr>
        <p:spPr>
          <a:xfrm>
            <a:off x="4051925" y="2017421"/>
            <a:ext cx="13572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911A5731-795A-469C-B15F-A98D00F08427}"/>
              </a:ext>
            </a:extLst>
          </p:cNvPr>
          <p:cNvCxnSpPr/>
          <p:nvPr/>
        </p:nvCxnSpPr>
        <p:spPr>
          <a:xfrm>
            <a:off x="4051925" y="1713185"/>
            <a:ext cx="13196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A3184FE5-7D78-469A-AEAB-200079514DD7}"/>
              </a:ext>
            </a:extLst>
          </p:cNvPr>
          <p:cNvSpPr txBox="1"/>
          <p:nvPr/>
        </p:nvSpPr>
        <p:spPr>
          <a:xfrm>
            <a:off x="5342884" y="1516475"/>
            <a:ext cx="1094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6-8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1990972-DE3E-4FBB-ACC7-DEA391AB1D7F}"/>
              </a:ext>
            </a:extLst>
          </p:cNvPr>
          <p:cNvSpPr txBox="1"/>
          <p:nvPr/>
        </p:nvSpPr>
        <p:spPr>
          <a:xfrm>
            <a:off x="656072" y="5117360"/>
            <a:ext cx="2882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怎么看分割？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503B36E-2C68-45B3-91D6-9BE86071D436}"/>
              </a:ext>
            </a:extLst>
          </p:cNvPr>
          <p:cNvSpPr txBox="1"/>
          <p:nvPr/>
        </p:nvSpPr>
        <p:spPr>
          <a:xfrm>
            <a:off x="520757" y="5520247"/>
            <a:ext cx="4719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Fiji-&gt;file-&gt;import-&gt;Bio formats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D9DD8AF-955F-4E59-A5F0-1F4F2883E6B6}"/>
              </a:ext>
            </a:extLst>
          </p:cNvPr>
          <p:cNvSpPr txBox="1"/>
          <p:nvPr/>
        </p:nvSpPr>
        <p:spPr>
          <a:xfrm>
            <a:off x="558343" y="5870412"/>
            <a:ext cx="76630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D:\RUSH3Dproject\RUSH3Dresult\20220615\Rasgrf_Ai148D_964_WG01\patch_1\subpatch_1\seg_1</a:t>
            </a:r>
            <a:r>
              <a:rPr lang="en-US" altLang="zh-CN" dirty="0"/>
              <a:t>\</a:t>
            </a:r>
            <a:r>
              <a:rPr lang="en-US" altLang="zh-CN" dirty="0" err="1"/>
              <a:t>valid_in_std_recon_img.tif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6D6EC91-659C-4221-84B5-BD4B7750C8D5}"/>
              </a:ext>
            </a:extLst>
          </p:cNvPr>
          <p:cNvSpPr/>
          <p:nvPr/>
        </p:nvSpPr>
        <p:spPr>
          <a:xfrm>
            <a:off x="2948222" y="6193577"/>
            <a:ext cx="2714497" cy="3162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210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D578149-185B-4251-9FEC-05F8DAD6784E}"/>
              </a:ext>
            </a:extLst>
          </p:cNvPr>
          <p:cNvSpPr txBox="1"/>
          <p:nvPr/>
        </p:nvSpPr>
        <p:spPr>
          <a:xfrm>
            <a:off x="217324" y="58710"/>
            <a:ext cx="5414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Run </a:t>
            </a:r>
            <a:r>
              <a:rPr lang="en-US" altLang="zh-CN" dirty="0" err="1"/>
              <a:t>collect_all_trace.m</a:t>
            </a:r>
            <a:r>
              <a:rPr lang="en-US" altLang="zh-CN" dirty="0"/>
              <a:t>  </a:t>
            </a:r>
            <a:r>
              <a:rPr lang="zh-CN" altLang="en-US" dirty="0"/>
              <a:t>输入</a:t>
            </a:r>
            <a:r>
              <a:rPr lang="en-US" altLang="zh-CN" dirty="0" err="1"/>
              <a:t>filepath</a:t>
            </a:r>
            <a:r>
              <a:rPr lang="en-US" altLang="zh-CN" dirty="0"/>
              <a:t> (</a:t>
            </a:r>
            <a:r>
              <a:rPr lang="en-US" altLang="zh-CN" dirty="0" err="1"/>
              <a:t>main_param.outdir</a:t>
            </a:r>
            <a:r>
              <a:rPr lang="zh-CN" altLang="en-US" dirty="0"/>
              <a:t>主输出文件夹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CD14297-4489-4FDC-BB15-6DD8FA3D3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19" y="721850"/>
            <a:ext cx="6175873" cy="439997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10244CE7-B027-4679-B879-AEBF99C9135A}"/>
              </a:ext>
            </a:extLst>
          </p:cNvPr>
          <p:cNvSpPr/>
          <p:nvPr/>
        </p:nvSpPr>
        <p:spPr>
          <a:xfrm>
            <a:off x="180420" y="4613004"/>
            <a:ext cx="6175873" cy="4346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6237212-5F19-4698-BA20-3E5FD4CDFD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489"/>
          <a:stretch/>
        </p:blipFill>
        <p:spPr>
          <a:xfrm>
            <a:off x="6560387" y="306748"/>
            <a:ext cx="4605133" cy="5099328"/>
          </a:xfrm>
          <a:prstGeom prst="rect">
            <a:avLst/>
          </a:prstGeom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A73DE99D-4DEF-4708-861A-EC94A2E0BA98}"/>
              </a:ext>
            </a:extLst>
          </p:cNvPr>
          <p:cNvCxnSpPr/>
          <p:nvPr/>
        </p:nvCxnSpPr>
        <p:spPr>
          <a:xfrm flipV="1">
            <a:off x="6162974" y="492054"/>
            <a:ext cx="504355" cy="7421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9AAC797D-5F55-47C4-9562-6928C23D0EE4}"/>
              </a:ext>
            </a:extLst>
          </p:cNvPr>
          <p:cNvCxnSpPr>
            <a:cxnSpLocks/>
          </p:cNvCxnSpPr>
          <p:nvPr/>
        </p:nvCxnSpPr>
        <p:spPr>
          <a:xfrm>
            <a:off x="6162974" y="1419541"/>
            <a:ext cx="467451" cy="35871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9BBB89A0-DF7D-4BE6-AB35-785F7082DCB6}"/>
              </a:ext>
            </a:extLst>
          </p:cNvPr>
          <p:cNvSpPr txBox="1"/>
          <p:nvPr/>
        </p:nvSpPr>
        <p:spPr>
          <a:xfrm>
            <a:off x="9816474" y="55795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可以删除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50D9705C-93CE-446E-85D5-00D2F320A3A1}"/>
              </a:ext>
            </a:extLst>
          </p:cNvPr>
          <p:cNvCxnSpPr/>
          <p:nvPr/>
        </p:nvCxnSpPr>
        <p:spPr>
          <a:xfrm>
            <a:off x="6667329" y="676575"/>
            <a:ext cx="3104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5456829E-A1E8-44C9-BB05-A54FD960D600}"/>
              </a:ext>
            </a:extLst>
          </p:cNvPr>
          <p:cNvCxnSpPr/>
          <p:nvPr/>
        </p:nvCxnSpPr>
        <p:spPr>
          <a:xfrm>
            <a:off x="6667329" y="796171"/>
            <a:ext cx="3104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41434B10-7C85-432B-A4EA-4FD4CE31DDAB}"/>
              </a:ext>
            </a:extLst>
          </p:cNvPr>
          <p:cNvCxnSpPr/>
          <p:nvPr/>
        </p:nvCxnSpPr>
        <p:spPr>
          <a:xfrm>
            <a:off x="6700816" y="1091404"/>
            <a:ext cx="3104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CCFD923E-8505-47F3-9B02-5E4A06FD7B87}"/>
              </a:ext>
            </a:extLst>
          </p:cNvPr>
          <p:cNvCxnSpPr/>
          <p:nvPr/>
        </p:nvCxnSpPr>
        <p:spPr>
          <a:xfrm>
            <a:off x="6700816" y="2624971"/>
            <a:ext cx="3104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68A0E8C0-C54B-49D1-87CF-A18CB64FA489}"/>
              </a:ext>
            </a:extLst>
          </p:cNvPr>
          <p:cNvCxnSpPr/>
          <p:nvPr/>
        </p:nvCxnSpPr>
        <p:spPr>
          <a:xfrm>
            <a:off x="6713118" y="2772588"/>
            <a:ext cx="3104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20FA5059-7FB2-4A4E-AFDA-E4A7873A8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711" y="5307304"/>
            <a:ext cx="4391025" cy="1362075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FAA1D731-A7B1-4E5C-B315-36B207B307B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7213"/>
          <a:stretch/>
        </p:blipFill>
        <p:spPr>
          <a:xfrm>
            <a:off x="5558859" y="5455427"/>
            <a:ext cx="916969" cy="1199967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1BECEA7E-DE13-4781-8868-2BE68D8EC3EF}"/>
              </a:ext>
            </a:extLst>
          </p:cNvPr>
          <p:cNvSpPr/>
          <p:nvPr/>
        </p:nvSpPr>
        <p:spPr>
          <a:xfrm>
            <a:off x="275711" y="5369169"/>
            <a:ext cx="3377200" cy="276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D7B4AE13-412D-4473-9973-BB04A01E8500}"/>
              </a:ext>
            </a:extLst>
          </p:cNvPr>
          <p:cNvCxnSpPr/>
          <p:nvPr/>
        </p:nvCxnSpPr>
        <p:spPr>
          <a:xfrm>
            <a:off x="3652911" y="5566117"/>
            <a:ext cx="1716258" cy="79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58B8A0D1-B83D-44F3-86E1-18A25CBD6887}"/>
              </a:ext>
            </a:extLst>
          </p:cNvPr>
          <p:cNvSpPr/>
          <p:nvPr/>
        </p:nvSpPr>
        <p:spPr>
          <a:xfrm>
            <a:off x="6630425" y="3019865"/>
            <a:ext cx="4014129" cy="1734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352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1419</TotalTime>
  <Words>730</Words>
  <Application>Microsoft Office PowerPoint</Application>
  <PresentationFormat>宽屏</PresentationFormat>
  <Paragraphs>100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等线</vt:lpstr>
      <vt:lpstr>等线 Light</vt:lpstr>
      <vt:lpstr>Arial</vt:lpstr>
      <vt:lpstr>Courier New</vt:lpstr>
      <vt:lpstr>Office 主题​​</vt:lpstr>
      <vt:lpstr>RUSH pipeline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RUSH pipeline</dc:title>
  <dc:creator>Admin</dc:creator>
  <cp:lastModifiedBy>Admin</cp:lastModifiedBy>
  <cp:revision>29</cp:revision>
  <dcterms:created xsi:type="dcterms:W3CDTF">2022-06-26T14:11:13Z</dcterms:created>
  <dcterms:modified xsi:type="dcterms:W3CDTF">2022-06-27T14:29:48Z</dcterms:modified>
</cp:coreProperties>
</file>

<file path=docProps/thumbnail.jpeg>
</file>